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5" r:id="rId5"/>
    <p:sldId id="279" r:id="rId6"/>
    <p:sldId id="260" r:id="rId7"/>
    <p:sldId id="261" r:id="rId8"/>
    <p:sldId id="262" r:id="rId9"/>
    <p:sldId id="263" r:id="rId10"/>
    <p:sldId id="264" r:id="rId11"/>
    <p:sldId id="276" r:id="rId12"/>
    <p:sldId id="277" r:id="rId13"/>
    <p:sldId id="265" r:id="rId14"/>
    <p:sldId id="280" r:id="rId15"/>
    <p:sldId id="281" r:id="rId16"/>
    <p:sldId id="282" r:id="rId17"/>
    <p:sldId id="266" r:id="rId18"/>
    <p:sldId id="283" r:id="rId19"/>
    <p:sldId id="284" r:id="rId20"/>
    <p:sldId id="285" r:id="rId21"/>
    <p:sldId id="286" r:id="rId22"/>
    <p:sldId id="267" r:id="rId23"/>
    <p:sldId id="268" r:id="rId24"/>
    <p:sldId id="287" r:id="rId25"/>
    <p:sldId id="269" r:id="rId26"/>
    <p:sldId id="270" r:id="rId27"/>
    <p:sldId id="288" r:id="rId28"/>
    <p:sldId id="28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ECC2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460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D78F70-FDB6-44EB-B685-29BCC2393B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93FB8-F080-4639-8AF6-F12DE4685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C590E-2D1E-4F4C-BC80-6C3A68F0C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DF232-AFA6-4831-B4FF-D28A6FA0A9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1DC7B-CC9F-49BB-81AF-5F059AC7CF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0665C-33DA-4866-8BC4-B68E1B3CBD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A4701-53D8-46C4-8CD2-814839D9DA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5DB83-9010-4F51-8531-2FC8E74FB6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2ACFD-B32D-477D-8240-9D2678E54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91675-5C0B-46F9-84E2-A7EB642A0F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D4E31-E0C5-4AAA-8D46-DF971D190B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DCB6AE-A9B7-4802-A91B-A9BB052E017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audio" Target="../media/audio3.wav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ttle015.wav">
            <a:hlinkClick r:id="" action="ppaction://media"/>
          </p:cNvPr>
          <p:cNvPicPr>
            <a:picLocks noRot="1" noChangeAspect="1"/>
          </p:cNvPicPr>
          <p:nvPr>
            <a:wavAudioFile r:embed="rId1" name="battle015.wav"/>
          </p:nvPr>
        </p:nvPicPr>
        <p:blipFill>
          <a:blip r:embed="rId5"/>
          <a:stretch>
            <a:fillRect/>
          </a:stretch>
        </p:blipFill>
        <p:spPr>
          <a:xfrm>
            <a:off x="8077200" y="6019800"/>
            <a:ext cx="304800" cy="304800"/>
          </a:xfrm>
          <a:prstGeom prst="rect">
            <a:avLst/>
          </a:prstGeom>
        </p:spPr>
      </p:pic>
      <p:pic>
        <p:nvPicPr>
          <p:cNvPr id="13" name="j0074906.wav">
            <a:hlinkClick r:id="" action="ppaction://media"/>
          </p:cNvPr>
          <p:cNvPicPr>
            <a:picLocks noRot="1" noChangeAspect="1"/>
          </p:cNvPicPr>
          <p:nvPr>
            <a:wavAudioFile r:embed="rId2" name="j0074906.wav"/>
          </p:nvPr>
        </p:nvPicPr>
        <p:blipFill>
          <a:blip r:embed="rId6"/>
          <a:stretch>
            <a:fillRect/>
          </a:stretch>
        </p:blipFill>
        <p:spPr>
          <a:xfrm flipV="1">
            <a:off x="8305800" y="6172200"/>
            <a:ext cx="304800" cy="304800"/>
          </a:xfrm>
          <a:prstGeom prst="rect">
            <a:avLst/>
          </a:prstGeom>
        </p:spPr>
      </p:pic>
      <p:pic>
        <p:nvPicPr>
          <p:cNvPr id="7" name="Picture 15" descr="imagevie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799" y="-138062"/>
            <a:ext cx="5750581" cy="3567062"/>
          </a:xfrm>
          <a:prstGeom prst="rect">
            <a:avLst/>
          </a:prstGeom>
          <a:noFill/>
        </p:spPr>
      </p:pic>
      <p:pic>
        <p:nvPicPr>
          <p:cNvPr id="8" name="Picture 9" descr="image0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762000"/>
            <a:ext cx="3993093" cy="5227319"/>
          </a:xfrm>
          <a:prstGeom prst="rect">
            <a:avLst/>
          </a:prstGeom>
          <a:noFill/>
        </p:spPr>
      </p:pic>
      <p:pic>
        <p:nvPicPr>
          <p:cNvPr id="24581" name="Picture 5" descr="http://www.postalemployeenetwork.com/images/crime-scene1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" y="3352800"/>
            <a:ext cx="5121939" cy="3505200"/>
          </a:xfrm>
          <a:prstGeom prst="rect">
            <a:avLst/>
          </a:prstGeom>
          <a:noFill/>
        </p:spPr>
      </p:pic>
      <p:pic>
        <p:nvPicPr>
          <p:cNvPr id="9" name="Picture 11" descr="oj_simpson_crimescen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26002" y="3352801"/>
            <a:ext cx="4817998" cy="3505200"/>
          </a:xfrm>
          <a:prstGeom prst="rect">
            <a:avLst/>
          </a:prstGeom>
          <a:noFill/>
        </p:spPr>
      </p:pic>
      <p:pic>
        <p:nvPicPr>
          <p:cNvPr id="10" name="Picture 7" descr="crime_scen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00400" y="2438400"/>
            <a:ext cx="2514600" cy="1885950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590800"/>
            <a:ext cx="7772400" cy="1470025"/>
          </a:xfrm>
        </p:spPr>
        <p:txBody>
          <a:bodyPr/>
          <a:lstStyle/>
          <a:p>
            <a:r>
              <a:rPr lang="en-US" sz="10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Processing the Crime Scene</a:t>
            </a:r>
            <a:endParaRPr lang="en-US" sz="10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9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4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45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logs.kansascity.com/crime_scene/images/2007/10/18/untitled1.jpg"/>
          <p:cNvPicPr>
            <a:picLocks noChangeAspect="1" noChangeArrowheads="1"/>
          </p:cNvPicPr>
          <p:nvPr/>
        </p:nvPicPr>
        <p:blipFill>
          <a:blip r:embed="rId2"/>
          <a:srcRect l="14096" r="2988" b="61246"/>
          <a:stretch>
            <a:fillRect/>
          </a:stretch>
        </p:blipFill>
        <p:spPr bwMode="auto">
          <a:xfrm>
            <a:off x="-134744" y="0"/>
            <a:ext cx="9283390" cy="6858000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5334000"/>
            <a:ext cx="8229600" cy="1524000"/>
          </a:xfrm>
        </p:spPr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for evidence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 &amp; thorough</a:t>
            </a:r>
          </a:p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57600" y="228600"/>
            <a:ext cx="2057400" cy="1143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“S”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necrosearch.org/diane_france_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510540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Recovering evidence at crime scene.</a:t>
            </a:r>
          </a:p>
          <a:p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1752600" cy="4525963"/>
          </a:xfrm>
        </p:spPr>
        <p:txBody>
          <a:bodyPr/>
          <a:lstStyle/>
          <a:p>
            <a:r>
              <a:rPr lang="en-US" sz="2400" b="1" dirty="0" smtClean="0"/>
              <a:t>Police officers search the site of a murder</a:t>
            </a:r>
            <a:endParaRPr lang="en-US" sz="2400" b="1" dirty="0"/>
          </a:p>
        </p:txBody>
      </p:sp>
      <p:pic>
        <p:nvPicPr>
          <p:cNvPr id="33794" name="Picture 2" descr="amar aslam mur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04800"/>
            <a:ext cx="6248400" cy="6315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97493[1]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0" y="259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csi-evidencebag"/>
          <p:cNvPicPr>
            <a:picLocks noChangeAspect="1" noChangeArrowheads="1"/>
          </p:cNvPicPr>
          <p:nvPr/>
        </p:nvPicPr>
        <p:blipFill>
          <a:blip r:embed="rId4"/>
          <a:srcRect t="24857"/>
          <a:stretch>
            <a:fillRect/>
          </a:stretch>
        </p:blipFill>
        <p:spPr bwMode="auto">
          <a:xfrm>
            <a:off x="0" y="0"/>
            <a:ext cx="9144000" cy="697418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95800"/>
            <a:ext cx="8229600" cy="4114800"/>
          </a:xfrm>
        </p:spPr>
        <p:txBody>
          <a:bodyPr/>
          <a:lstStyle/>
          <a:p>
            <a:r>
              <a:rPr lang="en-US" b="1" dirty="0"/>
              <a:t>Collect the evidence</a:t>
            </a:r>
          </a:p>
          <a:p>
            <a:r>
              <a:rPr lang="en-US" b="1" dirty="0"/>
              <a:t>Methodical </a:t>
            </a:r>
            <a:r>
              <a:rPr lang="en-US" b="1" dirty="0" smtClean="0"/>
              <a:t>-</a:t>
            </a: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b="1" dirty="0"/>
              <a:t>   </a:t>
            </a:r>
            <a:r>
              <a:rPr lang="en-US" b="1" dirty="0" smtClean="0"/>
              <a:t>Prevent contamination</a:t>
            </a:r>
            <a:endParaRPr lang="en-US" b="1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57600" y="228600"/>
            <a:ext cx="2057400" cy="1143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“C”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7620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Book Antiqua" pitchFamily="18" charset="0"/>
              </a:rPr>
              <a:t>What is wrong with this picture?</a:t>
            </a:r>
            <a:endParaRPr lang="en-US" sz="3600" b="1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 rot="2160000">
            <a:off x="3275100" y="367047"/>
            <a:ext cx="2546689" cy="1600200"/>
          </a:xfrm>
          <a:prstGeom prst="ellipse">
            <a:avLst/>
          </a:prstGeom>
          <a:noFill/>
          <a:ln w="139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0" y="5181600"/>
            <a:ext cx="4267200" cy="2057400"/>
          </a:xfrm>
          <a:prstGeom prst="ellipse">
            <a:avLst/>
          </a:prstGeom>
          <a:noFill/>
          <a:ln w="139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819400"/>
            <a:ext cx="2133600" cy="1752600"/>
          </a:xfrm>
          <a:prstGeom prst="ellipse">
            <a:avLst/>
          </a:prstGeom>
          <a:noFill/>
          <a:ln w="139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29200" y="1905000"/>
            <a:ext cx="2133600" cy="2895600"/>
          </a:xfrm>
          <a:prstGeom prst="ellipse">
            <a:avLst/>
          </a:prstGeom>
          <a:noFill/>
          <a:ln w="139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6387" grpId="0" build="p"/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orensic_evidence_collection"/>
          <p:cNvPicPr>
            <a:picLocks noChangeAspect="1" noChangeArrowheads="1"/>
          </p:cNvPicPr>
          <p:nvPr/>
        </p:nvPicPr>
        <p:blipFill>
          <a:blip r:embed="rId2"/>
          <a:srcRect t="7163" b="5226"/>
          <a:stretch>
            <a:fillRect/>
          </a:stretch>
        </p:blipFill>
        <p:spPr bwMode="auto">
          <a:xfrm>
            <a:off x="-1" y="1"/>
            <a:ext cx="9262753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153400" cy="5287963"/>
          </a:xfrm>
        </p:spPr>
        <p:txBody>
          <a:bodyPr/>
          <a:lstStyle/>
          <a:p>
            <a:pPr>
              <a:spcBef>
                <a:spcPct val="10000"/>
              </a:spcBef>
              <a:buFont typeface="Wingdings" pitchFamily="2" charset="2"/>
              <a:buChar char="§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Each item must be placed in a separate container, sealed, and labeled</a:t>
            </a:r>
          </a:p>
          <a:p>
            <a:pPr>
              <a:spcBef>
                <a:spcPct val="10000"/>
              </a:spcBef>
              <a:buFont typeface="Wingdings" pitchFamily="2" charset="2"/>
              <a:buChar char="§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Bef>
                <a:spcPct val="10000"/>
              </a:spcBef>
              <a:buFont typeface="Wingdings" pitchFamily="2" charset="2"/>
              <a:buChar char="§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Bef>
                <a:spcPct val="10000"/>
              </a:spcBef>
              <a:buFont typeface="Wingdings" pitchFamily="2" charset="2"/>
              <a:buChar char="§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Bef>
                <a:spcPct val="10000"/>
              </a:spcBef>
              <a:buFont typeface="Wingdings" pitchFamily="2" charset="2"/>
              <a:buChar char="§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Most fragile is collected and packaged first</a:t>
            </a:r>
          </a:p>
          <a:p>
            <a:pPr>
              <a:spcBef>
                <a:spcPct val="10000"/>
              </a:spcBef>
              <a:buFont typeface="Wingdings" pitchFamily="2" charset="2"/>
              <a:buChar char="§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Bef>
                <a:spcPct val="10000"/>
              </a:spcBef>
              <a:buFont typeface="Wingdings" pitchFamily="2" charset="2"/>
              <a:buChar char="§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Bef>
                <a:spcPct val="10000"/>
              </a:spcBef>
              <a:buFont typeface="Wingdings" pitchFamily="2" charset="2"/>
              <a:buChar char="§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Different types of evidence require specific or special collection and packaging techniques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4.photobucket.com/albums/y142/witfits/ToeTag.jpg"/>
          <p:cNvPicPr>
            <a:picLocks noChangeAspect="1" noChangeArrowheads="1"/>
          </p:cNvPicPr>
          <p:nvPr/>
        </p:nvPicPr>
        <p:blipFill>
          <a:blip r:embed="rId2"/>
          <a:srcRect t="24314" b="17972"/>
          <a:stretch>
            <a:fillRect/>
          </a:stretch>
        </p:blipFill>
        <p:spPr bwMode="auto">
          <a:xfrm>
            <a:off x="-139390" y="0"/>
            <a:ext cx="92833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body is the property of the coroner or medical examiner.  The collection of evidence on the body is done by that department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trutv.com/graphics/photos/criminal_mind/forensics/accessory_to_murder/Gathering-blood-evidence200.jpg"/>
          <p:cNvPicPr>
            <a:picLocks noChangeAspect="1" noChangeArrowheads="1"/>
          </p:cNvPicPr>
          <p:nvPr/>
        </p:nvPicPr>
        <p:blipFill>
          <a:blip r:embed="rId2"/>
          <a:srcRect l="4115" t="26528" r="10297"/>
          <a:stretch>
            <a:fillRect/>
          </a:stretch>
        </p:blipFill>
        <p:spPr bwMode="auto">
          <a:xfrm>
            <a:off x="0" y="0"/>
            <a:ext cx="9448801" cy="7086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7086600" cy="61722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 enough of each piece of evidence for: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Tests done by the crime labs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Analysis for defense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Future review/retrial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 control samples – substances that may have been a contaminant</a:t>
            </a: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swab unstained area nearby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arm2.static.flickr.com/1229/651842519_1c5206187e.jpg?v=0"/>
          <p:cNvPicPr>
            <a:picLocks noChangeAspect="1" noChangeArrowheads="1"/>
          </p:cNvPicPr>
          <p:nvPr/>
        </p:nvPicPr>
        <p:blipFill>
          <a:blip r:embed="rId2"/>
          <a:srcRect t="9665" r="8175" b="39656"/>
          <a:stretch>
            <a:fillRect/>
          </a:stretch>
        </p:blipFill>
        <p:spPr bwMode="auto">
          <a:xfrm>
            <a:off x="0" y="22357"/>
            <a:ext cx="9144000" cy="6894306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8229600" cy="3962400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the date the evidence was collected.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# - the case number to which the evidence applies.  This number is assigned by the lead investigator and should be unique for each incident investigated.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Consent Required - whether the investigation required the consent of the owner to search.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Signature of consenting person - if the consent was required, the signature of the owner.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 # - the unique number within the case number assigned to the evidence.  These numbers are sequential for each piece of evidence in the case.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item - a description of the evidence and any other pertinent notes.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 receiving evidence - the name of the person collecting the evidence.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Signature - the signature of the person receiving the evidence.</a:t>
            </a:r>
          </a:p>
          <a:p>
            <a:pPr>
              <a:lnSpc>
                <a:spcPct val="80000"/>
              </a:lnSpc>
              <a:buFont typeface="Symbol" pitchFamily="18" charset="2"/>
              <a:buChar char=""/>
            </a:pPr>
            <a:endParaRPr lang="en-US" sz="1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57600" y="228600"/>
            <a:ext cx="2057400" cy="1143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“R”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447800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rubshell_scene_001"/>
          <p:cNvPicPr>
            <a:picLocks noChangeAspect="1" noChangeArrowheads="1"/>
          </p:cNvPicPr>
          <p:nvPr/>
        </p:nvPicPr>
        <p:blipFill>
          <a:blip r:embed="rId2"/>
          <a:srcRect l="27235" t="2825" r="2753" b="22571"/>
          <a:stretch>
            <a:fillRect/>
          </a:stretch>
        </p:blipFill>
        <p:spPr bwMode="auto">
          <a:xfrm>
            <a:off x="0" y="41050"/>
            <a:ext cx="9144000" cy="68337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05000"/>
            <a:ext cx="4343400" cy="4191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and time of photos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Camera positions for each picture should be recorded in the notes or on the crime scene sketch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latimes.com/media/photo/2007-10/333319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23511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0"/>
            <a:ext cx="3962400" cy="8740854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“The note taker has to keep in mind that this written record may be the only source of information for refreshing one’s memory months, perhaps years, after a crime has been processed.  The notes must be sufficiently detailed to  anticipate this need” – </a:t>
            </a:r>
            <a:r>
              <a:rPr lang="en-US" sz="2800" dirty="0" err="1" smtClean="0"/>
              <a:t>Saferstein</a:t>
            </a: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j0074784.wav">
            <a:hlinkClick r:id="" action="ppaction://media"/>
          </p:cNvPr>
          <p:cNvPicPr>
            <a:picLocks noRot="1" noChangeAspect="1"/>
          </p:cNvPicPr>
          <p:nvPr>
            <a:wavAudioFile r:embed="rId1" name="j0074784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314" name="Picture 2" descr="http://blog.mlive.com/flintjournal/newsnow/2007/10/20071016_JH_FATAL.jpg"/>
          <p:cNvPicPr>
            <a:picLocks noChangeAspect="1" noChangeArrowheads="1"/>
          </p:cNvPicPr>
          <p:nvPr/>
        </p:nvPicPr>
        <p:blipFill>
          <a:blip r:embed="rId4"/>
          <a:srcRect l="21692" r="7478"/>
          <a:stretch>
            <a:fillRect/>
          </a:stretch>
        </p:blipFill>
        <p:spPr bwMode="auto">
          <a:xfrm>
            <a:off x="-2859" y="0"/>
            <a:ext cx="9146859" cy="7008406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467600" cy="1143000"/>
          </a:xfrm>
        </p:spPr>
        <p:txBody>
          <a:bodyPr/>
          <a:lstStyle/>
          <a:p>
            <a:r>
              <a:rPr lang="en-US" sz="6000" b="1" dirty="0">
                <a:solidFill>
                  <a:srgbClr val="ECC2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Processing </a:t>
            </a:r>
            <a:r>
              <a:rPr lang="en-US" sz="6000" b="1" dirty="0" smtClean="0">
                <a:solidFill>
                  <a:srgbClr val="ECC2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br>
              <a:rPr lang="en-US" sz="6000" b="1" dirty="0" smtClean="0">
                <a:solidFill>
                  <a:srgbClr val="ECC2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solidFill>
                  <a:srgbClr val="ECC2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>
                <a:solidFill>
                  <a:srgbClr val="ECC2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Crime Scene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32037"/>
            <a:ext cx="8229600" cy="4525963"/>
          </a:xfrm>
        </p:spPr>
        <p:txBody>
          <a:bodyPr/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PPPSCRIPT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Mnemonic device to remember steps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ROY G BIV</a:t>
            </a:r>
          </a:p>
        </p:txBody>
      </p:sp>
      <p:pic>
        <p:nvPicPr>
          <p:cNvPr id="49154" name="Picture 2" descr="http://www.columbusart.com/artscene/images/bi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5867400"/>
            <a:ext cx="1905000" cy="768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studentweb.tulane.edu/~smccorm/sket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81366"/>
            <a:ext cx="4318097" cy="5792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4297362"/>
          </a:xfrm>
        </p:spPr>
        <p:txBody>
          <a:bodyPr/>
          <a:lstStyle/>
          <a:p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Leica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Geosystem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2" descr="http://www.prweb.com/prfiles/2008/04/16/227984/gI_0_LeicaSS2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57200"/>
            <a:ext cx="3429000" cy="6079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BPATut8"/>
          <p:cNvPicPr>
            <a:picLocks noChangeAspect="1" noChangeArrowheads="1"/>
          </p:cNvPicPr>
          <p:nvPr/>
        </p:nvPicPr>
        <p:blipFill>
          <a:blip r:embed="rId2"/>
          <a:srcRect l="12591"/>
          <a:stretch>
            <a:fillRect/>
          </a:stretch>
        </p:blipFill>
        <p:spPr bwMode="auto">
          <a:xfrm>
            <a:off x="0" y="58862"/>
            <a:ext cx="9307030" cy="6799138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-through collection </a:t>
            </a:r>
            <a:r>
              <a:rPr lang="en-US" b="1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preliminary testing</a:t>
            </a:r>
            <a:endParaRPr lang="en-US" b="1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en-US" b="1" dirty="0" smtClean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experienced investigators – know what  </a:t>
            </a:r>
            <a:r>
              <a:rPr lang="en-US" b="1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at crime scene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931988" y="2565400"/>
            <a:ext cx="528161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/>
            <a:endParaRPr lang="en-US" sz="1100"/>
          </a:p>
          <a:p>
            <a:pPr algn="ctr"/>
            <a:r>
              <a:rPr lang="en-US">
                <a:latin typeface="Arial" charset="0"/>
              </a:rPr>
              <a:t>  </a:t>
            </a:r>
            <a:r>
              <a:rPr lang="en-US" sz="9500">
                <a:latin typeface="Arial" charset="0"/>
              </a:rPr>
              <a:t> </a:t>
            </a:r>
            <a:r>
              <a:rPr lang="en-US">
                <a:latin typeface="Arial" charset="0"/>
              </a:rPr>
              <a:t>                                                                         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81400" y="381000"/>
            <a:ext cx="1752600" cy="1143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“I”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Evidence1"/>
          <p:cNvPicPr>
            <a:picLocks noChangeAspect="1" noChangeArrowheads="1"/>
          </p:cNvPicPr>
          <p:nvPr/>
        </p:nvPicPr>
        <p:blipFill>
          <a:blip r:embed="rId2"/>
          <a:srcRect b="8009"/>
          <a:stretch>
            <a:fillRect/>
          </a:stretch>
        </p:blipFill>
        <p:spPr bwMode="auto">
          <a:xfrm>
            <a:off x="0" y="0"/>
            <a:ext cx="9171542" cy="68580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Package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-Why would we package items separately?</a:t>
            </a:r>
          </a:p>
          <a:p>
            <a:pPr>
              <a:buFont typeface="Wingdings" pitchFamily="2" charset="2"/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cross 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contamination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81400" y="381000"/>
            <a:ext cx="1752600" cy="1143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“P”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www.crimescene.com/store/bmz_cache/e/ea7830d8758b67b3777e6e45092a5ef1.image.220x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4678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0"/>
            <a:ext cx="3733800" cy="1172628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sz="4000" b="1" u="sng" dirty="0" smtClean="0">
                <a:solidFill>
                  <a:schemeClr val="accent4">
                    <a:lumMod val="10000"/>
                  </a:schemeClr>
                </a:solidFill>
              </a:rPr>
              <a:t>Protect by sealing</a:t>
            </a:r>
          </a:p>
          <a:p>
            <a:endParaRPr lang="en-US" sz="4000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</a:rPr>
              <a:t>Investigators name/initials and date should be written across the seal</a:t>
            </a: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snbcmedia1.msn.com/j/msnbc/Components/Photos/070212/070212_navyYardShooting_hmed_8p.h2.jpg"/>
          <p:cNvPicPr>
            <a:picLocks noChangeAspect="1" noChangeArrowheads="1"/>
          </p:cNvPicPr>
          <p:nvPr/>
        </p:nvPicPr>
        <p:blipFill>
          <a:blip r:embed="rId2"/>
          <a:srcRect l="12749"/>
          <a:stretch>
            <a:fillRect/>
          </a:stretch>
        </p:blipFill>
        <p:spPr bwMode="auto">
          <a:xfrm>
            <a:off x="0" y="0"/>
            <a:ext cx="9144000" cy="6978316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229600" cy="27733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 move evidence with care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refrigerator on CS van, secure 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evidence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81400" y="381000"/>
            <a:ext cx="1752600" cy="1143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“T”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.nj.com/ledgerupdates/__files/2007/09/large_newarkL.jpg"/>
          <p:cNvPicPr>
            <a:picLocks noChangeAspect="1" noChangeArrowheads="1"/>
          </p:cNvPicPr>
          <p:nvPr/>
        </p:nvPicPr>
        <p:blipFill>
          <a:blip r:embed="rId2"/>
          <a:srcRect l="5148" r="7227"/>
          <a:stretch>
            <a:fillRect/>
          </a:stretch>
        </p:blipFill>
        <p:spPr bwMode="auto">
          <a:xfrm>
            <a:off x="-275422" y="0"/>
            <a:ext cx="9419422" cy="6858000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8903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transferring evidence what must we do?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0"/>
            <a:ext cx="8915400" cy="1173163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all persons who came into contact with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www.denvergov.org/Portals/207/images/Denver8Shows/DDDA/Second%20pic%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658" y="0"/>
            <a:ext cx="916165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990600"/>
            <a:ext cx="4495800" cy="707886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Final Destination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Comments.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Complaints!</a:t>
            </a:r>
          </a:p>
          <a:p>
            <a:endParaRPr lang="en-US" dirty="0"/>
          </a:p>
        </p:txBody>
      </p:sp>
      <p:pic>
        <p:nvPicPr>
          <p:cNvPr id="44034" name="Picture 2" descr="http://blog.sellsiusrealestate.com/wp-content/complai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04800"/>
            <a:ext cx="4572000" cy="6329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etf_1b"/>
          <p:cNvPicPr>
            <a:picLocks noChangeAspect="1" noChangeArrowheads="1"/>
          </p:cNvPicPr>
          <p:nvPr/>
        </p:nvPicPr>
        <p:blipFill>
          <a:blip r:embed="rId2"/>
          <a:srcRect t="12314" r="20007"/>
          <a:stretch>
            <a:fillRect/>
          </a:stretch>
        </p:blipFill>
        <p:spPr bwMode="auto">
          <a:xfrm>
            <a:off x="0" y="0"/>
            <a:ext cx="9569302" cy="6858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3048000" cy="1143000"/>
          </a:xfrm>
          <a:solidFill>
            <a:schemeClr val="tx1"/>
          </a:solidFill>
          <a:ln w="76200">
            <a:solidFill>
              <a:schemeClr val="accent4">
                <a:lumMod val="10000"/>
              </a:schemeClr>
            </a:solidFill>
          </a:ln>
        </p:spPr>
        <p:txBody>
          <a:bodyPr/>
          <a:lstStyle/>
          <a:p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72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“P”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105400"/>
            <a:ext cx="5181600" cy="1295399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r>
              <a:rPr lang="en-US" b="1" u="sng" dirty="0"/>
              <a:t>Preserve Life </a:t>
            </a:r>
          </a:p>
          <a:p>
            <a:pPr>
              <a:buFont typeface="Wingdings" pitchFamily="2" charset="2"/>
              <a:buNone/>
            </a:pPr>
            <a:r>
              <a:rPr lang="en-US" b="1" dirty="0"/>
              <a:t>      - medical assistance</a:t>
            </a:r>
          </a:p>
        </p:txBody>
      </p:sp>
      <p:pic>
        <p:nvPicPr>
          <p:cNvPr id="8205" name="Picture 13" descr="paramed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28600"/>
            <a:ext cx="2286000" cy="1790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8" name="Picture 4" descr="http://stevespak.com/spak/ems/13a.jpg"/>
          <p:cNvPicPr>
            <a:picLocks noChangeAspect="1" noChangeArrowheads="1"/>
          </p:cNvPicPr>
          <p:nvPr/>
        </p:nvPicPr>
        <p:blipFill>
          <a:blip r:embed="rId2"/>
          <a:srcRect l="15720"/>
          <a:stretch>
            <a:fillRect/>
          </a:stretch>
        </p:blipFill>
        <p:spPr bwMode="auto">
          <a:xfrm>
            <a:off x="0" y="0"/>
            <a:ext cx="917708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8458200" cy="646331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number one priority is medical assistance to those injured at the scene; even if that means disturbance of possible evidence.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029200"/>
            <a:ext cx="8458200" cy="646331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EMS (Emergency Medical Services)  are trained in crime scene evidence preservation and are aware of possible destruction of evidence.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Rockwell Extra Bold" pitchFamily="18" charset="0"/>
              </a:rPr>
              <a:t>Crime Scene Preservation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00"/>
                </a:solidFill>
              </a:rPr>
              <a:t>Once the scene is secure by police, EMS should:</a:t>
            </a:r>
          </a:p>
          <a:p>
            <a:pPr lvl="1"/>
            <a:r>
              <a:rPr lang="en-US" sz="2000" b="1" dirty="0">
                <a:solidFill>
                  <a:srgbClr val="FFFF00"/>
                </a:solidFill>
              </a:rPr>
              <a:t>Focus on emergency care.</a:t>
            </a:r>
          </a:p>
          <a:p>
            <a:pPr lvl="1"/>
            <a:r>
              <a:rPr lang="en-US" sz="2000" b="1" dirty="0">
                <a:solidFill>
                  <a:srgbClr val="FFFF00"/>
                </a:solidFill>
              </a:rPr>
              <a:t>Touch only what you need.</a:t>
            </a:r>
          </a:p>
          <a:p>
            <a:pPr lvl="1"/>
            <a:r>
              <a:rPr lang="en-US" sz="2000" b="1" dirty="0">
                <a:solidFill>
                  <a:srgbClr val="FFFF00"/>
                </a:solidFill>
              </a:rPr>
              <a:t>Move only that which must be moved.</a:t>
            </a:r>
          </a:p>
          <a:p>
            <a:pPr lvl="1"/>
            <a:r>
              <a:rPr lang="en-US" sz="2000" b="1" dirty="0">
                <a:solidFill>
                  <a:srgbClr val="FFFF00"/>
                </a:solidFill>
              </a:rPr>
              <a:t>Observe and document anything unusual.</a:t>
            </a:r>
          </a:p>
          <a:p>
            <a:pPr lvl="1"/>
            <a:endParaRPr lang="en-US" sz="2000" dirty="0" smtClean="0">
              <a:solidFill>
                <a:srgbClr val="FFFF00"/>
              </a:solidFill>
            </a:endParaRPr>
          </a:p>
          <a:p>
            <a:pPr lvl="1"/>
            <a:r>
              <a:rPr lang="en-US" sz="2000" b="1" dirty="0" smtClean="0">
                <a:solidFill>
                  <a:srgbClr val="ECC2EA"/>
                </a:solidFill>
              </a:rPr>
              <a:t>Do not cut, remove, wash off, or cover anything that may be used as evidence later (unless emergency treatment requires this).</a:t>
            </a:r>
          </a:p>
          <a:p>
            <a:pPr lvl="1"/>
            <a:r>
              <a:rPr lang="en-US" sz="2000" b="1" dirty="0" smtClean="0">
                <a:solidFill>
                  <a:srgbClr val="ECC2EA"/>
                </a:solidFill>
              </a:rPr>
              <a:t>Don’t cut through holes!</a:t>
            </a:r>
          </a:p>
          <a:p>
            <a:pPr lvl="1"/>
            <a:r>
              <a:rPr lang="en-US" sz="2000" b="1" dirty="0" smtClean="0">
                <a:solidFill>
                  <a:srgbClr val="ECC2EA"/>
                </a:solidFill>
              </a:rPr>
              <a:t>Keep clothing and personal articles in paper bags</a:t>
            </a:r>
          </a:p>
          <a:p>
            <a:pPr lvl="1"/>
            <a:r>
              <a:rPr lang="en-US" sz="2000" b="1" dirty="0" smtClean="0">
                <a:solidFill>
                  <a:srgbClr val="ECC2EA"/>
                </a:solidFill>
              </a:rPr>
              <a:t>Keep a log of who the clothing and personal articles and who were released to</a:t>
            </a:r>
          </a:p>
          <a:p>
            <a:pPr lvl="1"/>
            <a:r>
              <a:rPr lang="en-US" sz="2000" b="1" dirty="0" smtClean="0">
                <a:solidFill>
                  <a:srgbClr val="ECC2EA"/>
                </a:solidFill>
              </a:rPr>
              <a:t>Note the description of the personal articles released</a:t>
            </a:r>
          </a:p>
          <a:p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6096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Viner Hand ITC" pitchFamily="66" charset="0"/>
              </a:rPr>
              <a:t>Weatherford College EMS Professions Dept. Chair</a:t>
            </a:r>
            <a:endParaRPr lang="en-US" dirty="0">
              <a:latin typeface="Viner Hand ITC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Rookie-Cop-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127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 the scene</a:t>
            </a:r>
          </a:p>
          <a:p>
            <a:pPr>
              <a:buFont typeface="Wingdings" pitchFamily="2" charset="2"/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-rope off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and/or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barricade</a:t>
            </a:r>
          </a:p>
          <a:p>
            <a:pPr>
              <a:buFont typeface="Wingdings" pitchFamily="2" charset="2"/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guards</a:t>
            </a:r>
          </a:p>
          <a:p>
            <a:pPr>
              <a:buFont typeface="Wingdings" pitchFamily="2" charset="2"/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-limit and document            </a:t>
            </a:r>
          </a:p>
          <a:p>
            <a:pPr>
              <a:buFont typeface="Wingdings" pitchFamily="2" charset="2"/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people entering   </a:t>
            </a:r>
          </a:p>
          <a:p>
            <a:pPr>
              <a:buFont typeface="Wingdings" pitchFamily="2" charset="2"/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the scene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3429000" cy="1143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7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nd</a:t>
            </a: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“P”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545-062807_TruckWreck040_WM"/>
          <p:cNvPicPr>
            <a:picLocks noChangeAspect="1" noChangeArrowheads="1"/>
          </p:cNvPicPr>
          <p:nvPr/>
        </p:nvPicPr>
        <p:blipFill>
          <a:blip r:embed="rId2"/>
          <a:srcRect l="3727"/>
          <a:stretch>
            <a:fillRect/>
          </a:stretch>
        </p:blipFill>
        <p:spPr bwMode="auto">
          <a:xfrm>
            <a:off x="-812415" y="0"/>
            <a:ext cx="9956415" cy="6858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Why would you want to protect the scene?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3733800"/>
            <a:ext cx="6248400" cy="2209800"/>
          </a:xfrm>
        </p:spPr>
        <p:txBody>
          <a:bodyPr/>
          <a:lstStyle/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on the scene can destroy evidence (curious people, friends/family,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cops (aka: The Fuzz))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9812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the evidence uncontaminated until it can be recorded and collected.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sne.org/images/20030102taephotofeaturebody500x308.jpg"/>
          <p:cNvPicPr>
            <a:picLocks noChangeAspect="1" noChangeArrowheads="1"/>
          </p:cNvPicPr>
          <p:nvPr/>
        </p:nvPicPr>
        <p:blipFill>
          <a:blip r:embed="rId2"/>
          <a:srcRect l="9338" r="6442"/>
          <a:stretch>
            <a:fillRect/>
          </a:stretch>
        </p:blipFill>
        <p:spPr bwMode="auto">
          <a:xfrm>
            <a:off x="-83944" y="0"/>
            <a:ext cx="9376313" cy="68580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3124200" cy="761999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Photograph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3124200" cy="1143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7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rd </a:t>
            </a: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“P”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 forensic photographer."/>
          <p:cNvPicPr>
            <a:picLocks noChangeAspect="1" noChangeArrowheads="1"/>
          </p:cNvPicPr>
          <p:nvPr/>
        </p:nvPicPr>
        <p:blipFill>
          <a:blip r:embed="rId2"/>
          <a:srcRect t="10164" b="27425"/>
          <a:stretch>
            <a:fillRect/>
          </a:stretch>
        </p:blipFill>
        <p:spPr bwMode="auto">
          <a:xfrm>
            <a:off x="-125715" y="-55558"/>
            <a:ext cx="9269715" cy="6913558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991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Unaltered condition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– before anything touched or removed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evidence moved or removed, it must be noted (should not be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reintroduced – Why?)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Comprehensive – every possible angle, close-ups of anything that may aid in solving the crime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Overlapping segments in one direction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removal of the body, photograph surface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Videotaping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304800"/>
            <a:ext cx="3048000" cy="91440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Photography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_0461_slide">
  <a:themeElements>
    <a:clrScheme name="Office Theme 3">
      <a:dk1>
        <a:srgbClr val="7A7A7A"/>
      </a:dk1>
      <a:lt1>
        <a:srgbClr val="FFFFFF"/>
      </a:lt1>
      <a:dk2>
        <a:srgbClr val="1E90FF"/>
      </a:dk2>
      <a:lt2>
        <a:srgbClr val="FFFFFF"/>
      </a:lt2>
      <a:accent1>
        <a:srgbClr val="FFD74C"/>
      </a:accent1>
      <a:accent2>
        <a:srgbClr val="FF874C"/>
      </a:accent2>
      <a:accent3>
        <a:srgbClr val="ABC6FF"/>
      </a:accent3>
      <a:accent4>
        <a:srgbClr val="DADADA"/>
      </a:accent4>
      <a:accent5>
        <a:srgbClr val="FFE8B2"/>
      </a:accent5>
      <a:accent6>
        <a:srgbClr val="E77A44"/>
      </a:accent6>
      <a:hlink>
        <a:srgbClr val="67DEF5"/>
      </a:hlink>
      <a:folHlink>
        <a:srgbClr val="C7F3F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7A7A7A"/>
        </a:dk1>
        <a:lt1>
          <a:srgbClr val="FFFFFF"/>
        </a:lt1>
        <a:dk2>
          <a:srgbClr val="1E90FF"/>
        </a:dk2>
        <a:lt2>
          <a:srgbClr val="FFFFFF"/>
        </a:lt2>
        <a:accent1>
          <a:srgbClr val="1E23FF"/>
        </a:accent1>
        <a:accent2>
          <a:srgbClr val="0DB2D1"/>
        </a:accent2>
        <a:accent3>
          <a:srgbClr val="ABC6FF"/>
        </a:accent3>
        <a:accent4>
          <a:srgbClr val="DADADA"/>
        </a:accent4>
        <a:accent5>
          <a:srgbClr val="ABACFF"/>
        </a:accent5>
        <a:accent6>
          <a:srgbClr val="0BA1BD"/>
        </a:accent6>
        <a:hlink>
          <a:srgbClr val="93D5FF"/>
        </a:hlink>
        <a:folHlink>
          <a:srgbClr val="AEED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A7A7A"/>
        </a:dk1>
        <a:lt1>
          <a:srgbClr val="FFFFFF"/>
        </a:lt1>
        <a:dk2>
          <a:srgbClr val="1E90FF"/>
        </a:dk2>
        <a:lt2>
          <a:srgbClr val="FFFFFF"/>
        </a:lt2>
        <a:accent1>
          <a:srgbClr val="1820FF"/>
        </a:accent1>
        <a:accent2>
          <a:srgbClr val="08C7EF"/>
        </a:accent2>
        <a:accent3>
          <a:srgbClr val="ABC6FF"/>
        </a:accent3>
        <a:accent4>
          <a:srgbClr val="DADADA"/>
        </a:accent4>
        <a:accent5>
          <a:srgbClr val="ABABFF"/>
        </a:accent5>
        <a:accent6>
          <a:srgbClr val="06B4D9"/>
        </a:accent6>
        <a:hlink>
          <a:srgbClr val="64E0FA"/>
        </a:hlink>
        <a:folHlink>
          <a:srgbClr val="B9D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A7A7A"/>
        </a:dk1>
        <a:lt1>
          <a:srgbClr val="FFFFFF"/>
        </a:lt1>
        <a:dk2>
          <a:srgbClr val="1E90FF"/>
        </a:dk2>
        <a:lt2>
          <a:srgbClr val="FFFFFF"/>
        </a:lt2>
        <a:accent1>
          <a:srgbClr val="FFD74C"/>
        </a:accent1>
        <a:accent2>
          <a:srgbClr val="FF874C"/>
        </a:accent2>
        <a:accent3>
          <a:srgbClr val="ABC6FF"/>
        </a:accent3>
        <a:accent4>
          <a:srgbClr val="DADADA"/>
        </a:accent4>
        <a:accent5>
          <a:srgbClr val="FFE8B2"/>
        </a:accent5>
        <a:accent6>
          <a:srgbClr val="E77A44"/>
        </a:accent6>
        <a:hlink>
          <a:srgbClr val="67DEF5"/>
        </a:hlink>
        <a:folHlink>
          <a:srgbClr val="C7F3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7A7A7A"/>
        </a:dk1>
        <a:lt1>
          <a:srgbClr val="FFFFFF"/>
        </a:lt1>
        <a:dk2>
          <a:srgbClr val="1E90FF"/>
        </a:dk2>
        <a:lt2>
          <a:srgbClr val="FFFFFF"/>
        </a:lt2>
        <a:accent1>
          <a:srgbClr val="DDFF17"/>
        </a:accent1>
        <a:accent2>
          <a:srgbClr val="FFC81E"/>
        </a:accent2>
        <a:accent3>
          <a:srgbClr val="ABC6FF"/>
        </a:accent3>
        <a:accent4>
          <a:srgbClr val="DADADA"/>
        </a:accent4>
        <a:accent5>
          <a:srgbClr val="EBFFAB"/>
        </a:accent5>
        <a:accent6>
          <a:srgbClr val="E7B51A"/>
        </a:accent6>
        <a:hlink>
          <a:srgbClr val="69DFF6"/>
        </a:hlink>
        <a:folHlink>
          <a:srgbClr val="FBC9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1E23FF"/>
        </a:accent1>
        <a:accent2>
          <a:srgbClr val="0DB2D1"/>
        </a:accent2>
        <a:accent3>
          <a:srgbClr val="FFFFFF"/>
        </a:accent3>
        <a:accent4>
          <a:srgbClr val="000000"/>
        </a:accent4>
        <a:accent5>
          <a:srgbClr val="ABACFF"/>
        </a:accent5>
        <a:accent6>
          <a:srgbClr val="0BA1BD"/>
        </a:accent6>
        <a:hlink>
          <a:srgbClr val="93D5FF"/>
        </a:hlink>
        <a:folHlink>
          <a:srgbClr val="AEED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1820FF"/>
        </a:accent1>
        <a:accent2>
          <a:srgbClr val="08C7EF"/>
        </a:accent2>
        <a:accent3>
          <a:srgbClr val="FFFFFF"/>
        </a:accent3>
        <a:accent4>
          <a:srgbClr val="000000"/>
        </a:accent4>
        <a:accent5>
          <a:srgbClr val="ABABFF"/>
        </a:accent5>
        <a:accent6>
          <a:srgbClr val="06B4D9"/>
        </a:accent6>
        <a:hlink>
          <a:srgbClr val="64E0FA"/>
        </a:hlink>
        <a:folHlink>
          <a:srgbClr val="B9D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D74C"/>
        </a:accent1>
        <a:accent2>
          <a:srgbClr val="FF874C"/>
        </a:accent2>
        <a:accent3>
          <a:srgbClr val="FFFFFF"/>
        </a:accent3>
        <a:accent4>
          <a:srgbClr val="000000"/>
        </a:accent4>
        <a:accent5>
          <a:srgbClr val="FFE8B2"/>
        </a:accent5>
        <a:accent6>
          <a:srgbClr val="E77A44"/>
        </a:accent6>
        <a:hlink>
          <a:srgbClr val="67DEF5"/>
        </a:hlink>
        <a:folHlink>
          <a:srgbClr val="C7F3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DFF17"/>
        </a:accent1>
        <a:accent2>
          <a:srgbClr val="FFC81E"/>
        </a:accent2>
        <a:accent3>
          <a:srgbClr val="FFFFFF"/>
        </a:accent3>
        <a:accent4>
          <a:srgbClr val="000000"/>
        </a:accent4>
        <a:accent5>
          <a:srgbClr val="EBFFAB"/>
        </a:accent5>
        <a:accent6>
          <a:srgbClr val="E7B51A"/>
        </a:accent6>
        <a:hlink>
          <a:srgbClr val="69DFF6"/>
        </a:hlink>
        <a:folHlink>
          <a:srgbClr val="FBC9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ind_0461_slide</Template>
  <TotalTime>1140</TotalTime>
  <Words>774</Words>
  <Application>Microsoft Office PowerPoint</Application>
  <PresentationFormat>On-screen Show (4:3)</PresentationFormat>
  <Paragraphs>148</Paragraphs>
  <Slides>28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ind_0461_slide</vt:lpstr>
      <vt:lpstr>Processing the Crime Scene</vt:lpstr>
      <vt:lpstr>Processing the  Crime Scene</vt:lpstr>
      <vt:lpstr>1st “P”</vt:lpstr>
      <vt:lpstr>Slide 4</vt:lpstr>
      <vt:lpstr>Crime Scene Preservation</vt:lpstr>
      <vt:lpstr>Slide 6</vt:lpstr>
      <vt:lpstr>Why would you want to protect the scene?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Notes</vt:lpstr>
      <vt:lpstr>Slide 19</vt:lpstr>
      <vt:lpstr>Slide 20</vt:lpstr>
      <vt:lpstr>Leica Geosystem</vt:lpstr>
      <vt:lpstr>Slide 22</vt:lpstr>
      <vt:lpstr>Slide 23</vt:lpstr>
      <vt:lpstr>Slide 24</vt:lpstr>
      <vt:lpstr>Slide 25</vt:lpstr>
      <vt:lpstr>When transferring evidence what must we do?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Processing the Crime Scene</dc:title>
  <dc:creator>markwagner78</dc:creator>
  <cp:lastModifiedBy> </cp:lastModifiedBy>
  <cp:revision>80</cp:revision>
  <dcterms:created xsi:type="dcterms:W3CDTF">2008-07-29T18:54:05Z</dcterms:created>
  <dcterms:modified xsi:type="dcterms:W3CDTF">2008-08-25T18:06:19Z</dcterms:modified>
</cp:coreProperties>
</file>